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02" r:id="rId2"/>
  </p:sldMasterIdLst>
  <p:notesMasterIdLst>
    <p:notesMasterId r:id="rId10"/>
  </p:notesMasterIdLst>
  <p:sldIdLst>
    <p:sldId id="256" r:id="rId3"/>
    <p:sldId id="266" r:id="rId4"/>
    <p:sldId id="260" r:id="rId5"/>
    <p:sldId id="286" r:id="rId6"/>
    <p:sldId id="291" r:id="rId7"/>
    <p:sldId id="272" r:id="rId8"/>
    <p:sldId id="268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5B"/>
    <a:srgbClr val="479364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599" autoAdjust="0"/>
  </p:normalViewPr>
  <p:slideViewPr>
    <p:cSldViewPr snapToGrid="0">
      <p:cViewPr varScale="1">
        <p:scale>
          <a:sx n="68" d="100"/>
          <a:sy n="68" d="100"/>
        </p:scale>
        <p:origin x="75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3EB08-580C-4E43-B369-AF2B0C5BACA3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55FF5-58C4-472B-B63E-C107A25E72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866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55FF5-58C4-472B-B63E-C107A25E7291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752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E27A-A30C-4374-AF5B-B64B671E0388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48D8-DE5A-4FF8-B1A0-EC6477586446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6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E27A-A30C-4374-AF5B-B64B671E0388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48D8-DE5A-4FF8-B1A0-EC64775864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900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E27A-A30C-4374-AF5B-B64B671E0388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48D8-DE5A-4FF8-B1A0-EC64775864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790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A4C519-EE48-4FF5-A6D2-1ED5B65F9480}" type="slidenum">
              <a:rPr lang="en-US" altLang="es-CL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60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958700-8431-4C0D-B91A-BF36BD1FD36B}" type="slidenum">
              <a:rPr lang="en-US" altLang="es-CL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2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E0C5C5-9B09-4434-BA88-B3533A3D6324}" type="slidenum">
              <a:rPr lang="en-US" altLang="es-CL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6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384800" cy="6096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6096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E5BF2C-DD19-43C8-AE98-DC8B0E0CA448}" type="slidenum">
              <a:rPr lang="en-US" altLang="es-CL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0ADAF9-6F33-4B4B-9B4A-7B4326202C4C}" type="slidenum">
              <a:rPr lang="en-US" altLang="es-CL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62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14DBF7-037A-4954-8B81-3465D2944FCC}" type="slidenum">
              <a:rPr lang="en-US" altLang="es-CL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50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A1E2ED-CF32-4E71-BC9B-61A3BCCC665E}" type="slidenum">
              <a:rPr lang="en-US" altLang="es-CL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87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0599AE-1764-4A96-BE50-1412DABD7FA1}" type="slidenum">
              <a:rPr lang="en-US" altLang="es-CL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3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E27A-A30C-4374-AF5B-B64B671E0388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48D8-DE5A-4FF8-B1A0-EC64775864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3315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5E71C2-AF34-4AE9-B78A-A91775BA953B}" type="slidenum">
              <a:rPr lang="en-US" altLang="es-CL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10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534956-1205-44F1-8D15-44768850F43C}" type="slidenum">
              <a:rPr lang="en-US" altLang="es-CL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4000" y="228600"/>
            <a:ext cx="3048000" cy="1371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8940800" cy="13716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1AD3B8-AD9E-4AB1-8B4B-337F4921C649}" type="slidenum">
              <a:rPr lang="en-US" altLang="es-CL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E27A-A30C-4374-AF5B-B64B671E0388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48D8-DE5A-4FF8-B1A0-EC6477586446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67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E27A-A30C-4374-AF5B-B64B671E0388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48D8-DE5A-4FF8-B1A0-EC64775864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25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E27A-A30C-4374-AF5B-B64B671E0388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48D8-DE5A-4FF8-B1A0-EC64775864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203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E27A-A30C-4374-AF5B-B64B671E0388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48D8-DE5A-4FF8-B1A0-EC64775864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19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E27A-A30C-4374-AF5B-B64B671E0388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48D8-DE5A-4FF8-B1A0-EC64775864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456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B34E27A-A30C-4374-AF5B-B64B671E0388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8048D8-DE5A-4FF8-B1A0-EC64775864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96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E27A-A30C-4374-AF5B-B64B671E0388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48D8-DE5A-4FF8-B1A0-EC64775864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557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B34E27A-A30C-4374-AF5B-B64B671E0388}" type="datetimeFigureOut">
              <a:rPr lang="es-CL" smtClean="0"/>
              <a:t>15-08-2020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8048D8-DE5A-4FF8-B1A0-EC6477586446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98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n-US" altLang="es-CL"/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3D1E7-758A-4167-9D32-2EE3D7A4100E}" type="slidenum">
              <a:rPr lang="en-US" altLang="es-CL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CL">
              <a:solidFill>
                <a:srgbClr val="FFFFFF"/>
              </a:solidFill>
            </a:endParaRP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1097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Editar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3655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913389" y="5536504"/>
            <a:ext cx="6876787" cy="716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AR" altLang="es-AR" sz="3600" b="1" dirty="0">
                <a:solidFill>
                  <a:srgbClr val="212F3F"/>
                </a:solidFill>
                <a:latin typeface="Tw Cen MT Condensed" panose="020B0606020104020203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DEPARTAMENTO DE PASTORAL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4" y="109674"/>
            <a:ext cx="3695700" cy="1209675"/>
          </a:xfrm>
          <a:prstGeom prst="rect">
            <a:avLst/>
          </a:prstGeom>
        </p:spPr>
      </p:pic>
      <p:pic>
        <p:nvPicPr>
          <p:cNvPr id="1026" name="Picture 2" descr="Familia Cristiana::.::de Paulinas::.::Argentina::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47" y="1866378"/>
            <a:ext cx="9908087" cy="356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21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69"/>
            <a:ext cx="12192000" cy="6513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250520" y="1995929"/>
            <a:ext cx="11583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400" dirty="0"/>
          </a:p>
        </p:txBody>
      </p:sp>
      <p:sp>
        <p:nvSpPr>
          <p:cNvPr id="5" name="Rectángulo 4"/>
          <p:cNvSpPr/>
          <p:nvPr/>
        </p:nvSpPr>
        <p:spPr>
          <a:xfrm>
            <a:off x="250520" y="1476104"/>
            <a:ext cx="7601868" cy="31700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000" dirty="0">
                <a:solidFill>
                  <a:srgbClr val="C00000"/>
                </a:solidFill>
                <a:latin typeface="Maiandra GD" panose="020E0502030308020204" pitchFamily="34" charset="0"/>
              </a:rPr>
              <a:t>En el vigésimo domingo del tiempo ordinario les damos una cordial bienvenida a celebrar el Día del Señor.</a:t>
            </a:r>
          </a:p>
          <a:p>
            <a:pPr algn="just"/>
            <a:r>
              <a:rPr lang="es-CL" sz="2000" dirty="0">
                <a:solidFill>
                  <a:srgbClr val="C00000"/>
                </a:solidFill>
                <a:latin typeface="Maiandra GD" panose="020E0502030308020204" pitchFamily="34" charset="0"/>
              </a:rPr>
              <a:t> </a:t>
            </a:r>
          </a:p>
          <a:p>
            <a:pPr algn="just"/>
            <a:r>
              <a:rPr lang="es-CL" sz="2000" dirty="0">
                <a:solidFill>
                  <a:srgbClr val="C00000"/>
                </a:solidFill>
                <a:latin typeface="Maiandra GD" panose="020E0502030308020204" pitchFamily="34" charset="0"/>
              </a:rPr>
              <a:t>Dios, en su Palabra, nos recordará su deseo de que todos los pueblos conozcan sus caminos y busquen la salvación. La universalidad de esa salvación nos incluye a nosotros. Dios mismo nos convoca y conduce nuestros pasos hacia ÉL, para alimentar nuestra  fe y nuestro compromiso de discípulos.</a:t>
            </a:r>
          </a:p>
          <a:p>
            <a:pPr algn="just"/>
            <a:endParaRPr lang="es-CL" sz="2000" dirty="0">
              <a:solidFill>
                <a:srgbClr val="C00000"/>
              </a:solidFill>
              <a:latin typeface="Maiandra GD" panose="020E0502030308020204" pitchFamily="34" charset="0"/>
            </a:endParaRPr>
          </a:p>
          <a:p>
            <a:pPr algn="just"/>
            <a:r>
              <a:rPr lang="es-CL" sz="2000" dirty="0">
                <a:solidFill>
                  <a:srgbClr val="C00000"/>
                </a:solidFill>
                <a:latin typeface="Maiandra GD" panose="020E0502030308020204" pitchFamily="34" charset="0"/>
              </a:rPr>
              <a:t>El Señor no rechaza a nadie. Vivamos esta fiesta con gozo y paz.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520" y="470262"/>
            <a:ext cx="4714081" cy="928039"/>
          </a:xfrm>
        </p:spPr>
        <p:txBody>
          <a:bodyPr/>
          <a:lstStyle/>
          <a:p>
            <a:r>
              <a:rPr lang="es-CL" dirty="0">
                <a:solidFill>
                  <a:srgbClr val="C00000"/>
                </a:solidFill>
                <a:latin typeface="Maiandra GD" panose="020E0502030308020204" pitchFamily="34" charset="0"/>
              </a:rPr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23460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6655" y="89214"/>
            <a:ext cx="6463430" cy="726569"/>
          </a:xfrm>
        </p:spPr>
        <p:txBody>
          <a:bodyPr>
            <a:normAutofit fontScale="90000"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s-CL" sz="2800" b="1" dirty="0">
                <a:solidFill>
                  <a:srgbClr val="C00000"/>
                </a:solidFill>
                <a:latin typeface="Maiandra GD" panose="020E0502030308020204" pitchFamily="34" charset="0"/>
              </a:rPr>
              <a:t>¿QUÉ NOS DICE LA PALABRA DE DIOS? </a:t>
            </a:r>
            <a:r>
              <a:rPr lang="es-CL" sz="2000" spc="0" dirty="0">
                <a:solidFill>
                  <a:srgbClr val="FFFFFF"/>
                </a:solidFill>
                <a:latin typeface="YouTube Noto"/>
                <a:ea typeface="+mn-ea"/>
                <a:cs typeface="+mn-cs"/>
              </a:rPr>
              <a:t> https://youtu.be/bteJ6ZcAUx</a:t>
            </a:r>
            <a:endParaRPr lang="es-CL" sz="2800" b="1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210" y="834193"/>
            <a:ext cx="7866344" cy="5599075"/>
          </a:xfrm>
        </p:spPr>
        <p:txBody>
          <a:bodyPr>
            <a:noAutofit/>
          </a:bodyPr>
          <a:lstStyle/>
          <a:p>
            <a:pPr marL="190500" marR="190500" indent="288290" algn="r">
              <a:lnSpc>
                <a:spcPts val="1400"/>
              </a:lnSpc>
              <a:spcAft>
                <a:spcPts val="0"/>
              </a:spcAft>
            </a:pPr>
            <a:r>
              <a:rPr lang="es-CL" b="1" dirty="0">
                <a:solidFill>
                  <a:srgbClr val="C00000"/>
                </a:solidFill>
                <a:latin typeface="Maiandra GD" panose="020E0502030308020204" pitchFamily="34" charset="0"/>
              </a:rPr>
              <a:t>+ Del santo Evangelio según san Mateo</a:t>
            </a:r>
            <a:r>
              <a:rPr lang="es-CL" sz="1800" b="1" dirty="0">
                <a:solidFill>
                  <a:srgbClr val="C00000"/>
                </a:solidFill>
                <a:latin typeface="Maiandra GD" panose="020E0502030308020204" pitchFamily="34" charset="0"/>
              </a:rPr>
              <a:t> 15, 21-28</a:t>
            </a:r>
            <a:r>
              <a:rPr lang="es-CL" sz="1800" dirty="0">
                <a:solidFill>
                  <a:srgbClr val="C00000"/>
                </a:solidFill>
                <a:latin typeface="Arial" panose="020B0604020202020204" pitchFamily="34" charset="0"/>
              </a:rPr>
              <a:t>:</a:t>
            </a:r>
          </a:p>
          <a:p>
            <a:pPr marL="190500" marR="190500" indent="288290" algn="just">
              <a:lnSpc>
                <a:spcPts val="1400"/>
              </a:lnSpc>
              <a:spcAft>
                <a:spcPts val="0"/>
              </a:spcAft>
            </a:pPr>
            <a:r>
              <a:rPr lang="es-CL" sz="18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marL="0" lvl="0" indent="0" algn="just">
              <a:buClr>
                <a:srgbClr val="E48312"/>
              </a:buClr>
              <a:buNone/>
            </a:pPr>
            <a:r>
              <a:rPr lang="es-CL" sz="1800" dirty="0">
                <a:solidFill>
                  <a:srgbClr val="C00000"/>
                </a:solidFill>
                <a:latin typeface="Maiandra GD" panose="020E0502030308020204" pitchFamily="34" charset="0"/>
              </a:rPr>
              <a:t>Jesús partió de </a:t>
            </a:r>
            <a:r>
              <a:rPr lang="es-CL" sz="1800" dirty="0" err="1">
                <a:solidFill>
                  <a:srgbClr val="C00000"/>
                </a:solidFill>
                <a:latin typeface="Maiandra GD" panose="020E0502030308020204" pitchFamily="34" charset="0"/>
              </a:rPr>
              <a:t>Genesaret</a:t>
            </a:r>
            <a:r>
              <a:rPr lang="es-CL" sz="1800" dirty="0">
                <a:solidFill>
                  <a:srgbClr val="C00000"/>
                </a:solidFill>
                <a:latin typeface="Maiandra GD" panose="020E0502030308020204" pitchFamily="34" charset="0"/>
              </a:rPr>
              <a:t> y se retiró al país de Tiro y de Sidón. Entonces una mujer cananea, que procedía de esa región, comenzó a gritar: «¡Señor, Hijo de David, ten piedad de mí! Mi hija está terriblemente atormentada por un demonio». Pero El no le respondió nada.</a:t>
            </a:r>
          </a:p>
          <a:p>
            <a:pPr lvl="0" algn="just">
              <a:buClr>
                <a:srgbClr val="E48312"/>
              </a:buClr>
            </a:pPr>
            <a:r>
              <a:rPr lang="es-CL" sz="1800" dirty="0">
                <a:solidFill>
                  <a:srgbClr val="C00000"/>
                </a:solidFill>
                <a:latin typeface="Maiandra GD" panose="020E0502030308020204" pitchFamily="34" charset="0"/>
              </a:rPr>
              <a:t>Sus discípulos se acercaron y le pidieron: «Señor, atiéndela, porque nos persigue con sus gritos».</a:t>
            </a:r>
          </a:p>
          <a:p>
            <a:pPr lvl="0" algn="just">
              <a:buClr>
                <a:srgbClr val="E48312"/>
              </a:buClr>
            </a:pPr>
            <a:r>
              <a:rPr lang="es-CL" sz="1800" dirty="0">
                <a:solidFill>
                  <a:srgbClr val="C00000"/>
                </a:solidFill>
                <a:latin typeface="Maiandra GD" panose="020E0502030308020204" pitchFamily="34" charset="0"/>
              </a:rPr>
              <a:t>Jesús respondió: «Yo he sido enviado solamente a las ovejas perdidas del pueblo de Israel».</a:t>
            </a:r>
          </a:p>
          <a:p>
            <a:pPr lvl="0" algn="just">
              <a:buClr>
                <a:srgbClr val="E48312"/>
              </a:buClr>
            </a:pPr>
            <a:r>
              <a:rPr lang="es-CL" sz="1800" dirty="0">
                <a:solidFill>
                  <a:srgbClr val="C00000"/>
                </a:solidFill>
                <a:latin typeface="Maiandra GD" panose="020E0502030308020204" pitchFamily="34" charset="0"/>
              </a:rPr>
              <a:t>Pero la mujer fue a postrarse ante Él y le dijo: «¡Señor, socórreme!»</a:t>
            </a:r>
          </a:p>
          <a:p>
            <a:pPr lvl="0" algn="just">
              <a:buClr>
                <a:srgbClr val="E48312"/>
              </a:buClr>
            </a:pPr>
            <a:r>
              <a:rPr lang="es-CL" sz="1800" dirty="0">
                <a:solidFill>
                  <a:srgbClr val="C00000"/>
                </a:solidFill>
                <a:latin typeface="Maiandra GD" panose="020E0502030308020204" pitchFamily="34" charset="0"/>
              </a:rPr>
              <a:t>Jesús le dijo: «No está bien tomar el pan de los hijos, para tirárselo a los cachorros».</a:t>
            </a:r>
          </a:p>
          <a:p>
            <a:pPr lvl="0" algn="just">
              <a:buClr>
                <a:srgbClr val="E48312"/>
              </a:buClr>
            </a:pPr>
            <a:r>
              <a:rPr lang="es-CL" sz="1800" dirty="0">
                <a:solidFill>
                  <a:srgbClr val="C00000"/>
                </a:solidFill>
                <a:latin typeface="Maiandra GD" panose="020E0502030308020204" pitchFamily="34" charset="0"/>
              </a:rPr>
              <a:t>Ella respondió: «¡Y sin embargo, Señor, los cachorros comen las migas que caen de la mesa de sus dueños!»</a:t>
            </a:r>
          </a:p>
          <a:p>
            <a:pPr lvl="0" algn="just">
              <a:buClr>
                <a:srgbClr val="E48312"/>
              </a:buClr>
            </a:pPr>
            <a:r>
              <a:rPr lang="es-CL" sz="1800" dirty="0">
                <a:solidFill>
                  <a:srgbClr val="C00000"/>
                </a:solidFill>
                <a:latin typeface="Maiandra GD" panose="020E0502030308020204" pitchFamily="34" charset="0"/>
              </a:rPr>
              <a:t>Entonces Jesús le dijo: «Mujer, ¡qué grande es tu fe! ¡Que se cumpla tu deseo!» y en ese momento su hija quedó sana.</a:t>
            </a:r>
          </a:p>
          <a:p>
            <a:pPr lvl="0">
              <a:buClr>
                <a:srgbClr val="E48312"/>
              </a:buClr>
            </a:pPr>
            <a:endParaRPr lang="es-CL" b="1" dirty="0">
              <a:solidFill>
                <a:srgbClr val="C00000"/>
              </a:solidFill>
              <a:latin typeface="Maiandra GD" panose="020E0502030308020204" pitchFamily="34" charset="0"/>
            </a:endParaRPr>
          </a:p>
          <a:p>
            <a:pPr lvl="0">
              <a:buClr>
                <a:srgbClr val="E48312"/>
              </a:buClr>
            </a:pPr>
            <a:endParaRPr lang="es-CL" b="1" dirty="0">
              <a:solidFill>
                <a:srgbClr val="C00000"/>
              </a:solidFill>
              <a:latin typeface="Maiandra GD" panose="020E0502030308020204" pitchFamily="34" charset="0"/>
            </a:endParaRPr>
          </a:p>
          <a:p>
            <a:pPr lvl="0">
              <a:buClr>
                <a:srgbClr val="E48312"/>
              </a:buClr>
            </a:pPr>
            <a:endParaRPr lang="es-CL" sz="1800" b="1" dirty="0">
              <a:solidFill>
                <a:srgbClr val="C0000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30717" y="6433268"/>
            <a:ext cx="423859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71400" lvl="8" algn="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</a:pPr>
            <a:r>
              <a:rPr lang="es-CL" sz="2400" b="1" dirty="0">
                <a:solidFill>
                  <a:prstClr val="white"/>
                </a:solidFill>
                <a:latin typeface="Maiandra GD" panose="020E0502030308020204" pitchFamily="34" charset="0"/>
              </a:rPr>
              <a:t>PALABRA DE DIOS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096" y="1920200"/>
            <a:ext cx="4839221" cy="369145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87079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285" y="175364"/>
            <a:ext cx="10058400" cy="760330"/>
          </a:xfrm>
        </p:spPr>
        <p:txBody>
          <a:bodyPr/>
          <a:lstStyle/>
          <a:p>
            <a:r>
              <a:rPr lang="es-CL" dirty="0">
                <a:solidFill>
                  <a:srgbClr val="C00000"/>
                </a:solidFill>
                <a:latin typeface="Maiandra GD" panose="020E0502030308020204" pitchFamily="34" charset="0"/>
              </a:rPr>
              <a:t>PARA REFLEXIONAR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895423" y="1925084"/>
            <a:ext cx="64823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>
                <a:solidFill>
                  <a:srgbClr val="C00000"/>
                </a:solidFill>
                <a:latin typeface="Maiandra GD" panose="020E0502030308020204" pitchFamily="34" charset="0"/>
              </a:rPr>
              <a:t>Érase un anciano que, todas las noches, caminaba por las calles oscuras de la ciudad con una lámpara de aceite en la mano.</a:t>
            </a:r>
          </a:p>
          <a:p>
            <a:pPr algn="just"/>
            <a:endParaRPr lang="es-CL" dirty="0">
              <a:solidFill>
                <a:srgbClr val="C00000"/>
              </a:solidFill>
              <a:latin typeface="Maiandra GD" panose="020E0502030308020204" pitchFamily="34" charset="0"/>
            </a:endParaRPr>
          </a:p>
          <a:p>
            <a:pPr algn="just"/>
            <a:r>
              <a:rPr lang="es-CL" dirty="0">
                <a:solidFill>
                  <a:srgbClr val="C00000"/>
                </a:solidFill>
                <a:latin typeface="Maiandra GD" panose="020E0502030308020204" pitchFamily="34" charset="0"/>
              </a:rPr>
              <a:t>Una noche se encontró con un amigo que le preguntó: ¿qué haces tú, siendo ciego, con una lámpara en la mano?</a:t>
            </a:r>
          </a:p>
          <a:p>
            <a:pPr algn="just"/>
            <a:endParaRPr lang="es-CL" dirty="0">
              <a:solidFill>
                <a:srgbClr val="C00000"/>
              </a:solidFill>
              <a:latin typeface="Maiandra GD" panose="020E0502030308020204" pitchFamily="34" charset="0"/>
            </a:endParaRPr>
          </a:p>
          <a:p>
            <a:pPr algn="just"/>
            <a:r>
              <a:rPr lang="es-CL" dirty="0">
                <a:solidFill>
                  <a:srgbClr val="C00000"/>
                </a:solidFill>
                <a:latin typeface="Maiandra GD" panose="020E0502030308020204" pitchFamily="34" charset="0"/>
              </a:rPr>
              <a:t>El ciego le respondió: “Yo no llevo una lámpara para ver. Yo conozco la oscuridad de las calles de memoria. Llevo la luz para que otros encuentren su camino cuando me vean a mí”…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00208" y="5211712"/>
            <a:ext cx="12091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dirty="0">
                <a:solidFill>
                  <a:srgbClr val="C00000"/>
                </a:solidFill>
                <a:latin typeface="Brush Script MT" panose="03060802040406070304" pitchFamily="66" charset="0"/>
              </a:rPr>
              <a:t>¡Qué hermoso sería si todos ilumináramos los caminos de los demás!</a:t>
            </a:r>
          </a:p>
          <a:p>
            <a:pPr algn="ctr"/>
            <a:r>
              <a:rPr lang="es-CL" sz="3200" dirty="0">
                <a:solidFill>
                  <a:srgbClr val="C00000"/>
                </a:solidFill>
                <a:latin typeface="Brush Script MT" panose="03060802040406070304" pitchFamily="66" charset="0"/>
              </a:rPr>
              <a:t> Llevar luz y no oscuridad.</a:t>
            </a:r>
          </a:p>
        </p:txBody>
      </p:sp>
      <p:pic>
        <p:nvPicPr>
          <p:cNvPr id="6146" name="Picture 2" descr="El #Ciego y La #Luz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3" y="1503246"/>
            <a:ext cx="4572000" cy="34290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28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80500" cy="762000"/>
          </a:xfrm>
        </p:spPr>
        <p:txBody>
          <a:bodyPr/>
          <a:lstStyle/>
          <a:p>
            <a:r>
              <a:rPr lang="en-US" altLang="es-CL" sz="4400" dirty="0">
                <a:latin typeface="Maiandra GD" panose="020E0502030308020204" pitchFamily="34" charset="0"/>
              </a:rPr>
              <a:t>DIALOGUEMOS</a:t>
            </a:r>
            <a:endParaRPr lang="en-US" altLang="es-CL" sz="2800" dirty="0">
              <a:latin typeface="Maiandra GD" panose="020E0502030308020204" pitchFamily="34" charset="0"/>
            </a:endParaRPr>
          </a:p>
        </p:txBody>
      </p:sp>
      <p:sp>
        <p:nvSpPr>
          <p:cNvPr id="95366" name="Rectangle 134"/>
          <p:cNvSpPr>
            <a:spLocks noChangeArrowheads="1"/>
          </p:cNvSpPr>
          <p:nvPr/>
        </p:nvSpPr>
        <p:spPr bwMode="gray">
          <a:xfrm>
            <a:off x="381000" y="1847850"/>
            <a:ext cx="5365750" cy="719138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95346" name="Group 114"/>
          <p:cNvGrpSpPr>
            <a:grpSpLocks/>
          </p:cNvGrpSpPr>
          <p:nvPr/>
        </p:nvGrpSpPr>
        <p:grpSpPr bwMode="auto">
          <a:xfrm>
            <a:off x="5192713" y="1573213"/>
            <a:ext cx="1098550" cy="1001712"/>
            <a:chOff x="1488" y="1968"/>
            <a:chExt cx="432" cy="432"/>
          </a:xfrm>
        </p:grpSpPr>
        <p:grpSp>
          <p:nvGrpSpPr>
            <p:cNvPr id="95347" name="Group 115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95348" name="Oval 11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349" name="Freeform 11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5350" name="Text Box 118"/>
            <p:cNvSpPr txBox="1">
              <a:spLocks noChangeArrowheads="1"/>
            </p:cNvSpPr>
            <p:nvPr/>
          </p:nvSpPr>
          <p:spPr bwMode="gray">
            <a:xfrm>
              <a:off x="1630" y="2016"/>
              <a:ext cx="167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s-CL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anose="020B0604030504040204" pitchFamily="34" charset="0"/>
                </a:rPr>
                <a:t>A</a:t>
              </a:r>
            </a:p>
          </p:txBody>
        </p:sp>
      </p:grpSp>
      <p:sp>
        <p:nvSpPr>
          <p:cNvPr id="95379" name="Text Box 147"/>
          <p:cNvSpPr txBox="1">
            <a:spLocks noChangeArrowheads="1"/>
          </p:cNvSpPr>
          <p:nvPr/>
        </p:nvSpPr>
        <p:spPr bwMode="auto">
          <a:xfrm>
            <a:off x="381000" y="1839797"/>
            <a:ext cx="49372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dirty="0">
                <a:solidFill>
                  <a:srgbClr val="FFFFFF"/>
                </a:solidFill>
                <a:latin typeface="Maiandra GD" panose="020E0502030308020204" pitchFamily="34" charset="0"/>
              </a:rPr>
              <a:t>En medio de nosotros en este domingo está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dirty="0">
                <a:solidFill>
                  <a:srgbClr val="FFFFFF"/>
                </a:solidFill>
                <a:latin typeface="Maiandra GD" panose="020E0502030308020204" pitchFamily="34" charset="0"/>
              </a:rPr>
              <a:t>Jesús que viene a traernos la luz y la  salvación.</a:t>
            </a:r>
          </a:p>
        </p:txBody>
      </p:sp>
      <p:sp>
        <p:nvSpPr>
          <p:cNvPr id="95373" name="Rectangle 141"/>
          <p:cNvSpPr>
            <a:spLocks noChangeArrowheads="1"/>
          </p:cNvSpPr>
          <p:nvPr/>
        </p:nvSpPr>
        <p:spPr bwMode="gray">
          <a:xfrm>
            <a:off x="381001" y="2979739"/>
            <a:ext cx="5808664" cy="719137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418AE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1" name="Picture 2" descr="Catholic.net - Cuando parece que Dios desoye las plegar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39" y="814302"/>
            <a:ext cx="5163813" cy="5473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336" name="Group 104"/>
          <p:cNvGrpSpPr>
            <a:grpSpLocks/>
          </p:cNvGrpSpPr>
          <p:nvPr/>
        </p:nvGrpSpPr>
        <p:grpSpPr bwMode="auto">
          <a:xfrm>
            <a:off x="5840414" y="2727326"/>
            <a:ext cx="1087437" cy="1006475"/>
            <a:chOff x="3938" y="1968"/>
            <a:chExt cx="430" cy="437"/>
          </a:xfrm>
        </p:grpSpPr>
        <p:grpSp>
          <p:nvGrpSpPr>
            <p:cNvPr id="95337" name="Group 105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95338" name="Oval 10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4996E3">
                      <a:gamma/>
                      <a:shade val="30196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339" name="Freeform 10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5340" name="Text Box 108"/>
            <p:cNvSpPr txBox="1">
              <a:spLocks noChangeArrowheads="1"/>
            </p:cNvSpPr>
            <p:nvPr/>
          </p:nvSpPr>
          <p:spPr bwMode="gray">
            <a:xfrm>
              <a:off x="4066" y="2028"/>
              <a:ext cx="166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s-CL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anose="020B0604030504040204" pitchFamily="34" charset="0"/>
                </a:rPr>
                <a:t>B</a:t>
              </a:r>
            </a:p>
          </p:txBody>
        </p:sp>
      </p:grpSp>
      <p:sp>
        <p:nvSpPr>
          <p:cNvPr id="95380" name="Text Box 148"/>
          <p:cNvSpPr txBox="1">
            <a:spLocks noChangeArrowheads="1"/>
          </p:cNvSpPr>
          <p:nvPr/>
        </p:nvSpPr>
        <p:spPr bwMode="auto">
          <a:xfrm>
            <a:off x="479654" y="3005823"/>
            <a:ext cx="5422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dirty="0">
                <a:solidFill>
                  <a:srgbClr val="FFFFFF"/>
                </a:solidFill>
                <a:latin typeface="Maiandra GD" panose="020E0502030308020204" pitchFamily="34" charset="0"/>
              </a:rPr>
              <a:t>A pesar de esta ducha de agua fría, por la respuesta de Jesús, la mujer sigue ahí, herida y menospreciada.</a:t>
            </a:r>
          </a:p>
        </p:txBody>
      </p:sp>
      <p:sp>
        <p:nvSpPr>
          <p:cNvPr id="95365" name="Rectangle 133"/>
          <p:cNvSpPr>
            <a:spLocks noChangeArrowheads="1"/>
          </p:cNvSpPr>
          <p:nvPr/>
        </p:nvSpPr>
        <p:spPr bwMode="gray">
          <a:xfrm>
            <a:off x="381001" y="4090989"/>
            <a:ext cx="6829426" cy="720725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9942E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95341" name="Group 109"/>
          <p:cNvGrpSpPr>
            <a:grpSpLocks/>
          </p:cNvGrpSpPr>
          <p:nvPr/>
        </p:nvGrpSpPr>
        <p:grpSpPr bwMode="auto">
          <a:xfrm>
            <a:off x="6545263" y="3810001"/>
            <a:ext cx="1098550" cy="1012825"/>
            <a:chOff x="3552" y="3339"/>
            <a:chExt cx="412" cy="392"/>
          </a:xfrm>
        </p:grpSpPr>
        <p:grpSp>
          <p:nvGrpSpPr>
            <p:cNvPr id="95342" name="Group 110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95343" name="Oval 11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9966FF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5344" name="Freeform 11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66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5345" name="Text Box 113"/>
            <p:cNvSpPr txBox="1">
              <a:spLocks noChangeArrowheads="1"/>
            </p:cNvSpPr>
            <p:nvPr/>
          </p:nvSpPr>
          <p:spPr bwMode="gray">
            <a:xfrm>
              <a:off x="3704" y="3360"/>
              <a:ext cx="152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s-CL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anose="020B0604030504040204" pitchFamily="34" charset="0"/>
                </a:rPr>
                <a:t>C</a:t>
              </a:r>
            </a:p>
          </p:txBody>
        </p:sp>
      </p:grpSp>
      <p:sp>
        <p:nvSpPr>
          <p:cNvPr id="95381" name="Text Box 149"/>
          <p:cNvSpPr txBox="1">
            <a:spLocks noChangeArrowheads="1"/>
          </p:cNvSpPr>
          <p:nvPr/>
        </p:nvSpPr>
        <p:spPr bwMode="auto">
          <a:xfrm>
            <a:off x="381000" y="4064347"/>
            <a:ext cx="63377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91440" lvl="0" indent="-9144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s-CL" sz="2000" dirty="0">
                <a:latin typeface="Calibri" panose="020F0502020204030204"/>
              </a:rPr>
              <a:t>Recibió la sanación de su hija y la alabanza de Jesús: “Mujer, qué grande es tu fe; que se cumpla lo que deseas”.</a:t>
            </a:r>
          </a:p>
        </p:txBody>
      </p:sp>
      <p:sp>
        <p:nvSpPr>
          <p:cNvPr id="95364" name="Rectangle 132"/>
          <p:cNvSpPr>
            <a:spLocks noChangeArrowheads="1"/>
          </p:cNvSpPr>
          <p:nvPr/>
        </p:nvSpPr>
        <p:spPr bwMode="gray">
          <a:xfrm>
            <a:off x="2155371" y="5214939"/>
            <a:ext cx="5761493" cy="719137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33AD8A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95332" name="Group 100"/>
          <p:cNvGrpSpPr>
            <a:grpSpLocks/>
          </p:cNvGrpSpPr>
          <p:nvPr/>
        </p:nvGrpSpPr>
        <p:grpSpPr bwMode="auto">
          <a:xfrm>
            <a:off x="7202488" y="4953001"/>
            <a:ext cx="1103312" cy="1019175"/>
            <a:chOff x="2016" y="1920"/>
            <a:chExt cx="1680" cy="1680"/>
          </a:xfrm>
        </p:grpSpPr>
        <p:sp>
          <p:nvSpPr>
            <p:cNvPr id="95333" name="Oval 10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33CCCC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334" name="Freeform 102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33CC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5335" name="Text Box 103"/>
          <p:cNvSpPr txBox="1">
            <a:spLocks noChangeArrowheads="1"/>
          </p:cNvSpPr>
          <p:nvPr/>
        </p:nvSpPr>
        <p:spPr bwMode="gray">
          <a:xfrm>
            <a:off x="7637463" y="5019675"/>
            <a:ext cx="436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CL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D</a:t>
            </a:r>
          </a:p>
        </p:txBody>
      </p:sp>
      <p:sp>
        <p:nvSpPr>
          <p:cNvPr id="95382" name="Text Box 150"/>
          <p:cNvSpPr txBox="1">
            <a:spLocks noChangeArrowheads="1"/>
          </p:cNvSpPr>
          <p:nvPr/>
        </p:nvSpPr>
        <p:spPr bwMode="auto">
          <a:xfrm>
            <a:off x="2284640" y="5253619"/>
            <a:ext cx="4889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es-CL" dirty="0">
                <a:latin typeface="Maiandra GD" panose="020E0502030308020204" pitchFamily="34" charset="0"/>
              </a:rPr>
              <a:t>Siempre puede más la fe que la duda, la insistencia que el cansancio.</a:t>
            </a:r>
          </a:p>
        </p:txBody>
      </p:sp>
      <p:sp>
        <p:nvSpPr>
          <p:cNvPr id="3" name="Rectángulo redondeado 2"/>
          <p:cNvSpPr/>
          <p:nvPr/>
        </p:nvSpPr>
        <p:spPr bwMode="auto">
          <a:xfrm>
            <a:off x="9517636" y="5304588"/>
            <a:ext cx="2514600" cy="1335175"/>
          </a:xfrm>
          <a:prstGeom prst="roundRect">
            <a:avLst/>
          </a:prstGeom>
          <a:solidFill>
            <a:srgbClr val="CDCD5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056468" y="5476875"/>
            <a:ext cx="3436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accent4">
                    <a:lumMod val="10000"/>
                  </a:schemeClr>
                </a:solidFill>
                <a:latin typeface="Papyrus" panose="03070502060502030205" pitchFamily="66" charset="0"/>
              </a:rPr>
              <a:t>“MUJER, QUÉ GRANDE</a:t>
            </a:r>
          </a:p>
          <a:p>
            <a:pPr algn="ctr"/>
            <a:r>
              <a:rPr lang="es-CL" sz="2000" b="1" dirty="0">
                <a:solidFill>
                  <a:schemeClr val="accent4">
                    <a:lumMod val="10000"/>
                  </a:schemeClr>
                </a:solidFill>
                <a:latin typeface="Papyrus" panose="03070502060502030205" pitchFamily="66" charset="0"/>
              </a:rPr>
              <a:t> ES TU FE”</a:t>
            </a:r>
            <a:endParaRPr lang="es-CL" b="1" dirty="0">
              <a:solidFill>
                <a:schemeClr val="accent4">
                  <a:lumMod val="10000"/>
                </a:schemeClr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8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ensaje de los obispos de Chile: Contigo, Virgen del Carme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5497" r="22411" b="5710"/>
          <a:stretch/>
        </p:blipFill>
        <p:spPr bwMode="auto">
          <a:xfrm>
            <a:off x="337217" y="-1"/>
            <a:ext cx="5534537" cy="57707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887232" y="123032"/>
            <a:ext cx="563420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Oh María,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tú resplandeces siempre en nuestro camino 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como signo de salvación y de esperanza. 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Nosotros nos confiamos a ti, Salud de los enfermos, 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que al pie de la cruz te asociaste al dolor de Jesús, 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manteniendo firme tu fe.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Oh Madre amorosa, tú sabes lo que necesitamos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y estamos seguros de que proveerás,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como lo hiciste en Caná de Galilea.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Intercede por nosotros ante tu Hijo Jesús,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el Divino Médico, por aquellos que han enfermado,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por quienes son más vulnerables y por quienes han muerto.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Intercede también por quienes cargan la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responsabilidad de proteger la salud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y seguridad de los demás y por quienes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atienden al enfermo y buscan una cura.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Ayúdanos, Madre del Divino Amor,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a conformarnos a la voluntad del Padre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y a hacer lo que nos dirá Jesús, quien ha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 tomado sobre sí nuestros sufrimientos y ha cargado con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nuestros dolores para conducirnos, a través de la Cruz,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Gill Sans MT Condensed" panose="020B0506020104020203" pitchFamily="34" charset="0"/>
              </a:rPr>
              <a:t>a la alegría de la Resurrección. Amén.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37217" y="5232123"/>
            <a:ext cx="5887233" cy="1077218"/>
          </a:xfrm>
          <a:prstGeom prst="rect">
            <a:avLst/>
          </a:prstGeom>
          <a:noFill/>
        </p:spPr>
        <p:txBody>
          <a:bodyPr wrap="square" rtlCol="0">
            <a:prstTxWarp prst="textCanDown">
              <a:avLst>
                <a:gd name="adj" fmla="val 25914"/>
              </a:avLst>
            </a:prstTxWarp>
            <a:spAutoFit/>
          </a:bodyPr>
          <a:lstStyle/>
          <a:p>
            <a:pPr algn="ctr"/>
            <a:r>
              <a:rPr lang="es-CL" sz="3200" b="1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Virgen del Carmen, Madre y Reina de Chile, ¡salva a tu pueblo que clama a ti!</a:t>
            </a:r>
          </a:p>
        </p:txBody>
      </p:sp>
    </p:spTree>
    <p:extLst>
      <p:ext uri="{BB962C8B-B14F-4D97-AF65-F5344CB8AC3E}">
        <p14:creationId xmlns:p14="http://schemas.microsoft.com/office/powerpoint/2010/main" val="31373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ndic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78" y="-250521"/>
            <a:ext cx="3836458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gray">
          <a:xfrm rot="725381">
            <a:off x="3544449" y="942788"/>
            <a:ext cx="7995137" cy="1254745"/>
          </a:xfrm>
          <a:prstGeom prst="rect">
            <a:avLst/>
          </a:prstGeom>
        </p:spPr>
        <p:txBody>
          <a:bodyPr wrap="none" fromWordArt="1">
            <a:prstTxWarp prst="textDeflateBottom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54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DIOS LOS BENDIGA !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38" y="3394651"/>
            <a:ext cx="5108794" cy="169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690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CD100_dark_2002">
  <a:themeElements>
    <a:clrScheme name="CD100_dark_2002 4">
      <a:dk1>
        <a:srgbClr val="005856"/>
      </a:dk1>
      <a:lt1>
        <a:srgbClr val="FFFFFF"/>
      </a:lt1>
      <a:dk2>
        <a:srgbClr val="008080"/>
      </a:dk2>
      <a:lt2>
        <a:srgbClr val="FFFFCC"/>
      </a:lt2>
      <a:accent1>
        <a:srgbClr val="0099CC"/>
      </a:accent1>
      <a:accent2>
        <a:srgbClr val="00CCFF"/>
      </a:accent2>
      <a:accent3>
        <a:srgbClr val="AAC0C0"/>
      </a:accent3>
      <a:accent4>
        <a:srgbClr val="DADADA"/>
      </a:accent4>
      <a:accent5>
        <a:srgbClr val="AACAE2"/>
      </a:accent5>
      <a:accent6>
        <a:srgbClr val="00B9E7"/>
      </a:accent6>
      <a:hlink>
        <a:srgbClr val="1ACE9F"/>
      </a:hlink>
      <a:folHlink>
        <a:srgbClr val="948CCE"/>
      </a:folHlink>
    </a:clrScheme>
    <a:fontScheme name="CD100_dark_200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C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C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D100_dark_200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6757</TotalTime>
  <Words>733</Words>
  <Application>Microsoft Office PowerPoint</Application>
  <PresentationFormat>Panorámica</PresentationFormat>
  <Paragraphs>64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21" baseType="lpstr">
      <vt:lpstr>Arabic Typesetting</vt:lpstr>
      <vt:lpstr>Arial</vt:lpstr>
      <vt:lpstr>Brush Script MT</vt:lpstr>
      <vt:lpstr>Calibri</vt:lpstr>
      <vt:lpstr>Calibri Light</vt:lpstr>
      <vt:lpstr>Gill Sans MT Condensed</vt:lpstr>
      <vt:lpstr>Maiandra GD</vt:lpstr>
      <vt:lpstr>Papyrus</vt:lpstr>
      <vt:lpstr>Tw Cen MT Condensed</vt:lpstr>
      <vt:lpstr>Verdana</vt:lpstr>
      <vt:lpstr>Wingdings</vt:lpstr>
      <vt:lpstr>YouTube Noto</vt:lpstr>
      <vt:lpstr>Retrospección</vt:lpstr>
      <vt:lpstr>1_CD100_dark_2002</vt:lpstr>
      <vt:lpstr>Presentación de PowerPoint</vt:lpstr>
      <vt:lpstr>PRESENTACIÓN</vt:lpstr>
      <vt:lpstr>¿QUÉ NOS DICE LA PALABRA DE DIOS?  https://youtu.be/bteJ6ZcAUx</vt:lpstr>
      <vt:lpstr>PARA REFLEXIONAR</vt:lpstr>
      <vt:lpstr>DIALOGUEMOS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 Torres</dc:creator>
  <cp:lastModifiedBy>Claudia Riveros</cp:lastModifiedBy>
  <cp:revision>313</cp:revision>
  <dcterms:created xsi:type="dcterms:W3CDTF">2019-04-22T14:47:48Z</dcterms:created>
  <dcterms:modified xsi:type="dcterms:W3CDTF">2020-08-15T13:16:24Z</dcterms:modified>
</cp:coreProperties>
</file>